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2" r:id="rId2"/>
    <p:sldId id="293" r:id="rId3"/>
    <p:sldId id="295" r:id="rId4"/>
    <p:sldId id="299" r:id="rId5"/>
    <p:sldId id="300" r:id="rId6"/>
    <p:sldId id="301" r:id="rId7"/>
    <p:sldId id="257" r:id="rId8"/>
    <p:sldId id="303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0" r:id="rId18"/>
    <p:sldId id="317" r:id="rId19"/>
    <p:sldId id="319" r:id="rId20"/>
    <p:sldId id="296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0000CC"/>
    <a:srgbClr val="873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F1A5B-4B90-432F-9C77-0929B19BF87C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4198-4624-4ECC-A369-B746E8DBA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82E16-2B90-441E-9442-D318DB9E99C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9EE07E-1201-492F-A071-E7E2510ABF15}" type="datetimeFigureOut">
              <a:rPr lang="en-US" smtClean="0"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6CD08E-5226-4DF1-BAEC-7C2414AC8C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905000" y="9144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514600" y="15240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819400" y="18288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600200" y="15240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276600" y="21336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3501" name="Picture 13" descr="pink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33800"/>
            <a:ext cx="3962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993517"/>
            <a:ext cx="6248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NikoshBAN"/>
              </a:rPr>
              <a:t>স্বাগতম</a:t>
            </a:r>
            <a:endParaRPr lang="en-US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72561518"/>
      </p:ext>
    </p:extLst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 err="1">
                <a:solidFill>
                  <a:srgbClr val="0000CC"/>
                </a:solidFill>
              </a:rPr>
              <a:t>মূল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পর্যায়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সারণির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নিচে</a:t>
            </a:r>
            <a:r>
              <a:rPr lang="en-US" sz="3600" dirty="0">
                <a:solidFill>
                  <a:srgbClr val="0000CC"/>
                </a:solidFill>
              </a:rPr>
              <a:t> 2টি </a:t>
            </a:r>
            <a:r>
              <a:rPr lang="en-US" sz="3600" dirty="0" err="1">
                <a:solidFill>
                  <a:srgbClr val="0000CC"/>
                </a:solidFill>
              </a:rPr>
              <a:t>আনুভূমিক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সারি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এবং</a:t>
            </a:r>
            <a:r>
              <a:rPr lang="en-US" sz="3600" dirty="0">
                <a:solidFill>
                  <a:srgbClr val="0000CC"/>
                </a:solidFill>
              </a:rPr>
              <a:t> 14টি </a:t>
            </a:r>
            <a:r>
              <a:rPr lang="en-US" sz="3600" dirty="0" err="1">
                <a:solidFill>
                  <a:srgbClr val="0000CC"/>
                </a:solidFill>
              </a:rPr>
              <a:t>খাড়া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স্তম্ভবিশিষ্ট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ছোট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ছকটি</a:t>
            </a:r>
            <a:r>
              <a:rPr lang="en-US" sz="3600" dirty="0">
                <a:solidFill>
                  <a:srgbClr val="0000CC"/>
                </a:solidFill>
              </a:rPr>
              <a:t> পর্যায়-6 ও পর্যায়-7 </a:t>
            </a:r>
            <a:r>
              <a:rPr lang="en-US" sz="3600" dirty="0" err="1">
                <a:solidFill>
                  <a:srgbClr val="0000CC"/>
                </a:solidFill>
              </a:rPr>
              <a:t>এর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অংশবিশেষ</a:t>
            </a:r>
            <a:r>
              <a:rPr lang="en-US" sz="3600" dirty="0">
                <a:solidFill>
                  <a:srgbClr val="0000CC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86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95000"/>
              <a:lumOff val="5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>
                <a:solidFill>
                  <a:srgbClr val="008000"/>
                </a:solidFill>
              </a:rPr>
              <a:t>পর্যায়-1 এ </a:t>
            </a:r>
            <a:r>
              <a:rPr lang="en-US" sz="3600" dirty="0" err="1">
                <a:solidFill>
                  <a:srgbClr val="008000"/>
                </a:solidFill>
              </a:rPr>
              <a:t>শুধু</a:t>
            </a:r>
            <a:r>
              <a:rPr lang="en-US" sz="3600" dirty="0">
                <a:solidFill>
                  <a:srgbClr val="008000"/>
                </a:solidFill>
              </a:rPr>
              <a:t> 2টি (গ্রুপ-1 ও গ্রুপ-18) </a:t>
            </a:r>
            <a:r>
              <a:rPr lang="en-US" sz="3600" dirty="0" err="1">
                <a:solidFill>
                  <a:srgbClr val="008000"/>
                </a:solidFill>
              </a:rPr>
              <a:t>মৌল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আছে</a:t>
            </a:r>
            <a:r>
              <a:rPr lang="en-US" sz="3600" dirty="0">
                <a:solidFill>
                  <a:srgbClr val="008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28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/>
              <a:t>পর্যায়-2 ও পর্যায়-3 এ 8টি (গ্রুপ-1 ও গ্রুপ-2 </a:t>
            </a:r>
            <a:r>
              <a:rPr lang="en-US" sz="3600" dirty="0" err="1"/>
              <a:t>এবং</a:t>
            </a:r>
            <a:r>
              <a:rPr lang="en-US" sz="3600" dirty="0"/>
              <a:t> গ্রুপ-13 </a:t>
            </a:r>
            <a:r>
              <a:rPr lang="en-US" sz="3600" dirty="0" err="1"/>
              <a:t>থেকে</a:t>
            </a:r>
            <a:r>
              <a:rPr lang="en-US" sz="3600" dirty="0"/>
              <a:t> গ্রুপ-18 </a:t>
            </a:r>
            <a:r>
              <a:rPr lang="en-US" sz="3600" dirty="0" err="1"/>
              <a:t>পর্যন্ত</a:t>
            </a:r>
            <a:r>
              <a:rPr lang="en-US" sz="3600" dirty="0"/>
              <a:t> </a:t>
            </a:r>
            <a:r>
              <a:rPr lang="en-US" sz="3600" dirty="0" err="1"/>
              <a:t>বিস্তৃত</a:t>
            </a:r>
            <a:r>
              <a:rPr lang="en-US" sz="3600" dirty="0"/>
              <a:t> ) </a:t>
            </a:r>
            <a:r>
              <a:rPr lang="en-US" sz="3600" dirty="0" err="1"/>
              <a:t>মেীল</a:t>
            </a:r>
            <a:r>
              <a:rPr lang="en-US" sz="3600" dirty="0"/>
              <a:t> </a:t>
            </a:r>
            <a:r>
              <a:rPr lang="en-US" sz="3600" dirty="0" err="1"/>
              <a:t>আছে</a:t>
            </a:r>
            <a:r>
              <a:rPr lang="en-US" sz="36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1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331466" y="158008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>
                <a:solidFill>
                  <a:srgbClr val="0000CC"/>
                </a:solidFill>
              </a:rPr>
              <a:t>পর্যায়-4 </a:t>
            </a:r>
            <a:r>
              <a:rPr lang="en-US" sz="3600" dirty="0" err="1">
                <a:solidFill>
                  <a:srgbClr val="0000CC"/>
                </a:solidFill>
              </a:rPr>
              <a:t>থেকে</a:t>
            </a:r>
            <a:r>
              <a:rPr lang="en-US" sz="3600" dirty="0">
                <a:solidFill>
                  <a:srgbClr val="0000CC"/>
                </a:solidFill>
              </a:rPr>
              <a:t> পর্যায়-7 </a:t>
            </a:r>
            <a:r>
              <a:rPr lang="en-US" sz="3600" dirty="0" err="1">
                <a:solidFill>
                  <a:srgbClr val="0000CC"/>
                </a:solidFill>
              </a:rPr>
              <a:t>পর্যন্ত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সবগুলো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পর্যায়ের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প্রতিটি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গ্রুপই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মৌল</a:t>
            </a:r>
            <a:r>
              <a:rPr lang="en-US" sz="3600" dirty="0">
                <a:solidFill>
                  <a:srgbClr val="0000CC"/>
                </a:solidFill>
              </a:rPr>
              <a:t>  </a:t>
            </a:r>
            <a:r>
              <a:rPr lang="en-US" sz="3600" dirty="0" err="1">
                <a:solidFill>
                  <a:srgbClr val="0000CC"/>
                </a:solidFill>
              </a:rPr>
              <a:t>দ্বারা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পূর্ণ</a:t>
            </a:r>
            <a:r>
              <a:rPr lang="en-US" sz="3600" dirty="0">
                <a:solidFill>
                  <a:srgbClr val="0000CC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482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>
                <a:solidFill>
                  <a:srgbClr val="FF0000"/>
                </a:solidFill>
              </a:rPr>
              <a:t>পর্যায়-4 ও পর্যায়-5 এ 18টি </a:t>
            </a:r>
            <a:r>
              <a:rPr lang="en-US" sz="3600" dirty="0" err="1">
                <a:solidFill>
                  <a:srgbClr val="FF0000"/>
                </a:solidFill>
              </a:rPr>
              <a:t>করে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মৌল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আছে</a:t>
            </a:r>
            <a:r>
              <a:rPr lang="en-US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প্রতি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গ্রুপে</a:t>
            </a:r>
            <a:r>
              <a:rPr lang="en-US" sz="3600" dirty="0">
                <a:solidFill>
                  <a:srgbClr val="FF0000"/>
                </a:solidFill>
              </a:rPr>
              <a:t> 1টি </a:t>
            </a:r>
            <a:r>
              <a:rPr lang="en-US" sz="3600" dirty="0" err="1">
                <a:solidFill>
                  <a:srgbClr val="FF0000"/>
                </a:solidFill>
              </a:rPr>
              <a:t>করে</a:t>
            </a:r>
            <a:r>
              <a:rPr lang="en-US" sz="3600" dirty="0">
                <a:solidFill>
                  <a:srgbClr val="FF0000"/>
                </a:solidFill>
              </a:rPr>
              <a:t>)।</a:t>
            </a:r>
          </a:p>
        </p:txBody>
      </p:sp>
    </p:spTree>
    <p:extLst>
      <p:ext uri="{BB962C8B-B14F-4D97-AF65-F5344CB8AC3E}">
        <p14:creationId xmlns:p14="http://schemas.microsoft.com/office/powerpoint/2010/main" val="38262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2" name="Folded Corner 1"/>
          <p:cNvSpPr/>
          <p:nvPr/>
        </p:nvSpPr>
        <p:spPr>
          <a:xfrm>
            <a:off x="990600" y="2971800"/>
            <a:ext cx="7696200" cy="30480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008000"/>
                </a:solidFill>
              </a:rPr>
              <a:t>পর্যায়-6 ও পর্যায়-7 </a:t>
            </a:r>
            <a:r>
              <a:rPr lang="en-US" sz="3600" dirty="0" err="1">
                <a:solidFill>
                  <a:srgbClr val="008000"/>
                </a:solidFill>
              </a:rPr>
              <a:t>ব্যতিক্রম</a:t>
            </a:r>
            <a:r>
              <a:rPr lang="en-US" sz="3600" dirty="0">
                <a:solidFill>
                  <a:srgbClr val="008000"/>
                </a:solidFill>
              </a:rPr>
              <a:t>। এ </a:t>
            </a:r>
            <a:r>
              <a:rPr lang="en-US" sz="3600" dirty="0" err="1">
                <a:solidFill>
                  <a:srgbClr val="008000"/>
                </a:solidFill>
              </a:rPr>
              <a:t>পর্যায়দুটিতে</a:t>
            </a:r>
            <a:r>
              <a:rPr lang="en-US" sz="3600" dirty="0">
                <a:solidFill>
                  <a:srgbClr val="008000"/>
                </a:solidFill>
              </a:rPr>
              <a:t> 18টি </a:t>
            </a:r>
            <a:r>
              <a:rPr lang="en-US" sz="3600" dirty="0" err="1">
                <a:solidFill>
                  <a:srgbClr val="008000"/>
                </a:solidFill>
              </a:rPr>
              <a:t>গ্রুপে</a:t>
            </a:r>
            <a:r>
              <a:rPr lang="en-US" sz="3600" dirty="0">
                <a:solidFill>
                  <a:srgbClr val="008000"/>
                </a:solidFill>
              </a:rPr>
              <a:t> 32টি </a:t>
            </a:r>
            <a:r>
              <a:rPr lang="en-US" sz="3600" dirty="0" err="1">
                <a:solidFill>
                  <a:srgbClr val="008000"/>
                </a:solidFill>
              </a:rPr>
              <a:t>করে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মৌল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আছে</a:t>
            </a:r>
            <a:r>
              <a:rPr lang="en-US" sz="3600" dirty="0">
                <a:solidFill>
                  <a:srgbClr val="008000"/>
                </a:solidFill>
              </a:rPr>
              <a:t>। গ্রুপ-3 </a:t>
            </a:r>
            <a:r>
              <a:rPr lang="en-US" sz="3600" dirty="0" err="1">
                <a:solidFill>
                  <a:srgbClr val="008000"/>
                </a:solidFill>
              </a:rPr>
              <a:t>তে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আছে</a:t>
            </a:r>
            <a:r>
              <a:rPr lang="en-US" sz="3600" dirty="0">
                <a:solidFill>
                  <a:srgbClr val="008000"/>
                </a:solidFill>
              </a:rPr>
              <a:t> 15টি </a:t>
            </a:r>
            <a:r>
              <a:rPr lang="en-US" sz="3600" dirty="0" err="1">
                <a:solidFill>
                  <a:srgbClr val="008000"/>
                </a:solidFill>
              </a:rPr>
              <a:t>মৌল</a:t>
            </a:r>
            <a:r>
              <a:rPr lang="en-US" sz="3600" dirty="0">
                <a:solidFill>
                  <a:srgbClr val="008000"/>
                </a:solidFill>
              </a:rPr>
              <a:t>। </a:t>
            </a:r>
            <a:r>
              <a:rPr lang="en-US" sz="3600" dirty="0" err="1">
                <a:solidFill>
                  <a:srgbClr val="008000"/>
                </a:solidFill>
              </a:rPr>
              <a:t>অবশিষ্ট</a:t>
            </a:r>
            <a:r>
              <a:rPr lang="en-US" sz="3600" dirty="0">
                <a:solidFill>
                  <a:srgbClr val="008000"/>
                </a:solidFill>
              </a:rPr>
              <a:t> 17টি </a:t>
            </a:r>
            <a:r>
              <a:rPr lang="en-US" sz="3600" dirty="0" err="1">
                <a:solidFill>
                  <a:srgbClr val="008000"/>
                </a:solidFill>
              </a:rPr>
              <a:t>মৌল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বাকি</a:t>
            </a:r>
            <a:r>
              <a:rPr lang="en-US" sz="3600" dirty="0">
                <a:solidFill>
                  <a:srgbClr val="008000"/>
                </a:solidFill>
              </a:rPr>
              <a:t> 17টি </a:t>
            </a:r>
            <a:r>
              <a:rPr lang="en-US" sz="3600" dirty="0" err="1">
                <a:solidFill>
                  <a:srgbClr val="008000"/>
                </a:solidFill>
              </a:rPr>
              <a:t>গ্রুপে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অবস্থান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করে</a:t>
            </a:r>
            <a:r>
              <a:rPr lang="en-US" sz="3600" dirty="0">
                <a:solidFill>
                  <a:srgbClr val="008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789" y="1600200"/>
            <a:ext cx="7010400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err="1" smtClean="0"/>
              <a:t>পর্যায়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সারণিতে</a:t>
            </a:r>
            <a:r>
              <a:rPr lang="en-US" sz="2000" dirty="0" smtClean="0"/>
              <a:t> ৭টি </a:t>
            </a:r>
            <a:r>
              <a:rPr lang="en-US" sz="2000" dirty="0" err="1" smtClean="0"/>
              <a:t>পর্যায়</a:t>
            </a:r>
            <a:r>
              <a:rPr lang="en-US" sz="2000" dirty="0" smtClean="0"/>
              <a:t> ও ১৮টি </a:t>
            </a:r>
            <a:r>
              <a:rPr lang="en-US" sz="2000" dirty="0" err="1" smtClean="0"/>
              <a:t>গ্রুপ</a:t>
            </a:r>
            <a:r>
              <a:rPr lang="en-US" sz="2000" dirty="0" smtClean="0"/>
              <a:t> </a:t>
            </a:r>
            <a:r>
              <a:rPr lang="en-US" sz="2000" dirty="0" err="1" smtClean="0"/>
              <a:t>আছে</a:t>
            </a:r>
            <a:r>
              <a:rPr lang="en-US" sz="2000" dirty="0" smtClean="0"/>
              <a:t>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FF0000"/>
                </a:solidFill>
              </a:rPr>
              <a:t>প্রতিটি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পর্যায়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বাম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দিক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থেকে</a:t>
            </a:r>
            <a:r>
              <a:rPr lang="en-US" sz="2000" dirty="0" smtClean="0">
                <a:solidFill>
                  <a:srgbClr val="FF0000"/>
                </a:solidFill>
              </a:rPr>
              <a:t> গ্রুপ-1 </a:t>
            </a:r>
            <a:r>
              <a:rPr lang="en-US" sz="2000" dirty="0" err="1" smtClean="0">
                <a:solidFill>
                  <a:srgbClr val="FF0000"/>
                </a:solidFill>
              </a:rPr>
              <a:t>হিসেবে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শুরু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করে</a:t>
            </a:r>
            <a:r>
              <a:rPr lang="en-US" sz="2000" dirty="0" smtClean="0">
                <a:solidFill>
                  <a:srgbClr val="FF0000"/>
                </a:solidFill>
              </a:rPr>
              <a:t> গ্রুপ-18 </a:t>
            </a:r>
            <a:r>
              <a:rPr lang="en-US" sz="2000" dirty="0" err="1" smtClean="0">
                <a:solidFill>
                  <a:srgbClr val="FF0000"/>
                </a:solidFill>
              </a:rPr>
              <a:t>পর্যন্ত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বিস্তৃত</a:t>
            </a:r>
            <a:r>
              <a:rPr lang="en-US" sz="20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err="1" smtClean="0">
                <a:solidFill>
                  <a:srgbClr val="0000CC"/>
                </a:solidFill>
              </a:rPr>
              <a:t>মূল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পর্যায়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সারণির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নিচে</a:t>
            </a:r>
            <a:r>
              <a:rPr lang="en-US" sz="2000" dirty="0" smtClean="0">
                <a:solidFill>
                  <a:srgbClr val="0000CC"/>
                </a:solidFill>
              </a:rPr>
              <a:t> 2টি </a:t>
            </a:r>
            <a:r>
              <a:rPr lang="en-US" sz="2000" dirty="0" err="1" smtClean="0">
                <a:solidFill>
                  <a:srgbClr val="0000CC"/>
                </a:solidFill>
              </a:rPr>
              <a:t>আনুভূমিক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সারি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এবং</a:t>
            </a:r>
            <a:r>
              <a:rPr lang="en-US" sz="2000" dirty="0" smtClean="0">
                <a:solidFill>
                  <a:srgbClr val="0000CC"/>
                </a:solidFill>
              </a:rPr>
              <a:t> 14টি </a:t>
            </a:r>
            <a:r>
              <a:rPr lang="en-US" sz="2000" dirty="0" err="1" smtClean="0">
                <a:solidFill>
                  <a:srgbClr val="0000CC"/>
                </a:solidFill>
              </a:rPr>
              <a:t>খাড়া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স্তম্ভবিশিষ্ট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ছোট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ছকটি</a:t>
            </a:r>
            <a:r>
              <a:rPr lang="en-US" sz="2000" dirty="0" smtClean="0">
                <a:solidFill>
                  <a:srgbClr val="0000CC"/>
                </a:solidFill>
              </a:rPr>
              <a:t> পর্যায়-6 ও পর্যায়-7 </a:t>
            </a:r>
            <a:r>
              <a:rPr lang="en-US" sz="2000" dirty="0" err="1" smtClean="0">
                <a:solidFill>
                  <a:srgbClr val="0000CC"/>
                </a:solidFill>
              </a:rPr>
              <a:t>এর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অংশবিশেষ</a:t>
            </a:r>
            <a:r>
              <a:rPr lang="en-US" sz="2000" dirty="0" smtClean="0">
                <a:solidFill>
                  <a:srgbClr val="0000CC"/>
                </a:solidFill>
              </a:rPr>
              <a:t>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পর্যায়-1 এ </a:t>
            </a:r>
            <a:r>
              <a:rPr lang="en-US" sz="2000" dirty="0" err="1" smtClean="0">
                <a:solidFill>
                  <a:srgbClr val="008000"/>
                </a:solidFill>
              </a:rPr>
              <a:t>শুধু</a:t>
            </a:r>
            <a:r>
              <a:rPr lang="en-US" sz="2000" dirty="0" smtClean="0">
                <a:solidFill>
                  <a:srgbClr val="008000"/>
                </a:solidFill>
              </a:rPr>
              <a:t> 2টি (গ্রুপ-1 ও গ্রুপ-18) </a:t>
            </a:r>
            <a:r>
              <a:rPr lang="en-US" sz="2000" dirty="0" err="1" smtClean="0">
                <a:solidFill>
                  <a:srgbClr val="008000"/>
                </a:solidFill>
              </a:rPr>
              <a:t>মৌল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আছে</a:t>
            </a:r>
            <a:r>
              <a:rPr lang="en-US" sz="2000" dirty="0" smtClean="0">
                <a:solidFill>
                  <a:srgbClr val="008000"/>
                </a:solidFill>
              </a:rPr>
              <a:t>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smtClean="0"/>
              <a:t>পর্যায়-2 ও পর্যায়-3 </a:t>
            </a:r>
            <a:r>
              <a:rPr lang="en-US" sz="2000" dirty="0"/>
              <a:t>এ </a:t>
            </a:r>
            <a:r>
              <a:rPr lang="en-US" sz="2000" dirty="0" smtClean="0"/>
              <a:t>8টি </a:t>
            </a:r>
            <a:r>
              <a:rPr lang="en-US" sz="2000" dirty="0"/>
              <a:t>(গ্রুপ-1 ও </a:t>
            </a:r>
            <a:r>
              <a:rPr lang="en-US" sz="2000" dirty="0" smtClean="0"/>
              <a:t>গ্রুপ-2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গ্রুপ-13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গ্রুপ-18 </a:t>
            </a:r>
            <a:r>
              <a:rPr lang="en-US" sz="2000" dirty="0" err="1" smtClean="0"/>
              <a:t>পর্যন্ত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বিস্তৃত</a:t>
            </a:r>
            <a:r>
              <a:rPr lang="en-US" sz="2000" dirty="0" smtClean="0"/>
              <a:t> ) </a:t>
            </a:r>
            <a:r>
              <a:rPr lang="en-US" sz="2000" dirty="0" err="1"/>
              <a:t>মেীল</a:t>
            </a:r>
            <a:r>
              <a:rPr lang="en-US" sz="2000" dirty="0"/>
              <a:t> </a:t>
            </a:r>
            <a:r>
              <a:rPr lang="en-US" sz="2000" dirty="0" err="1"/>
              <a:t>আছে</a:t>
            </a:r>
            <a:r>
              <a:rPr lang="en-US" sz="2000" dirty="0"/>
              <a:t>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পর্যায়-4 </a:t>
            </a:r>
            <a:r>
              <a:rPr lang="en-US" sz="2000" dirty="0" err="1" smtClean="0">
                <a:solidFill>
                  <a:srgbClr val="0000CC"/>
                </a:solidFill>
              </a:rPr>
              <a:t>থেকে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পর্যায়-7 </a:t>
            </a:r>
            <a:r>
              <a:rPr lang="en-US" sz="2000" dirty="0" err="1" smtClean="0">
                <a:solidFill>
                  <a:srgbClr val="0000CC"/>
                </a:solidFill>
              </a:rPr>
              <a:t>পর্যন্ত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সবগুলো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পর্যায়ের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প্রতিটি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গ্রুপই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মৌল</a:t>
            </a:r>
            <a:r>
              <a:rPr lang="en-US" sz="2000" dirty="0" smtClean="0">
                <a:solidFill>
                  <a:srgbClr val="0000CC"/>
                </a:solidFill>
              </a:rPr>
              <a:t>  </a:t>
            </a:r>
            <a:r>
              <a:rPr lang="en-US" sz="2000" dirty="0" err="1" smtClean="0">
                <a:solidFill>
                  <a:srgbClr val="0000CC"/>
                </a:solidFill>
              </a:rPr>
              <a:t>দ্বারা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পূর্ণ</a:t>
            </a:r>
            <a:r>
              <a:rPr lang="en-US" sz="2000" dirty="0" smtClean="0">
                <a:solidFill>
                  <a:srgbClr val="0000CC"/>
                </a:solidFill>
              </a:rPr>
              <a:t>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পর্যায়-4 ও পর্যায়-5 এ 18টি </a:t>
            </a:r>
            <a:r>
              <a:rPr lang="en-US" sz="2000" dirty="0" err="1" smtClean="0">
                <a:solidFill>
                  <a:srgbClr val="FF0000"/>
                </a:solidFill>
              </a:rPr>
              <a:t>করে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মৌল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আছে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</a:rPr>
              <a:t>প্রতি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গ্রুপে</a:t>
            </a:r>
            <a:r>
              <a:rPr lang="en-US" sz="2000" dirty="0" smtClean="0">
                <a:solidFill>
                  <a:srgbClr val="FF0000"/>
                </a:solidFill>
              </a:rPr>
              <a:t> 1টি </a:t>
            </a:r>
            <a:r>
              <a:rPr lang="en-US" sz="2000" dirty="0" err="1" smtClean="0">
                <a:solidFill>
                  <a:srgbClr val="FF0000"/>
                </a:solidFill>
              </a:rPr>
              <a:t>করে</a:t>
            </a:r>
            <a:r>
              <a:rPr lang="en-US" sz="2000" dirty="0" smtClean="0">
                <a:solidFill>
                  <a:srgbClr val="FF0000"/>
                </a:solidFill>
              </a:rPr>
              <a:t>)।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পর্যায়-6 ও </a:t>
            </a:r>
            <a:r>
              <a:rPr lang="en-US" sz="2000" dirty="0">
                <a:solidFill>
                  <a:srgbClr val="008000"/>
                </a:solidFill>
              </a:rPr>
              <a:t>পর্যায়-7 </a:t>
            </a:r>
            <a:r>
              <a:rPr lang="en-US" sz="2000" dirty="0" err="1" smtClean="0">
                <a:solidFill>
                  <a:srgbClr val="008000"/>
                </a:solidFill>
              </a:rPr>
              <a:t>ব্যতিক্রম</a:t>
            </a:r>
            <a:r>
              <a:rPr lang="en-US" sz="2000" dirty="0" smtClean="0">
                <a:solidFill>
                  <a:srgbClr val="008000"/>
                </a:solidFill>
              </a:rPr>
              <a:t>। এ </a:t>
            </a:r>
            <a:r>
              <a:rPr lang="en-US" sz="2000" dirty="0" err="1" smtClean="0">
                <a:solidFill>
                  <a:srgbClr val="008000"/>
                </a:solidFill>
              </a:rPr>
              <a:t>পর্যায়দুটিতে</a:t>
            </a:r>
            <a:r>
              <a:rPr lang="en-US" sz="2000" dirty="0" smtClean="0">
                <a:solidFill>
                  <a:srgbClr val="008000"/>
                </a:solidFill>
              </a:rPr>
              <a:t> 18টি </a:t>
            </a:r>
            <a:r>
              <a:rPr lang="en-US" sz="2000" dirty="0" err="1" smtClean="0">
                <a:solidFill>
                  <a:srgbClr val="008000"/>
                </a:solidFill>
              </a:rPr>
              <a:t>গ্রুপে</a:t>
            </a:r>
            <a:r>
              <a:rPr lang="en-US" sz="2000" dirty="0" smtClean="0">
                <a:solidFill>
                  <a:srgbClr val="008000"/>
                </a:solidFill>
              </a:rPr>
              <a:t> 32টি </a:t>
            </a:r>
            <a:r>
              <a:rPr lang="en-US" sz="2000" dirty="0" err="1" smtClean="0">
                <a:solidFill>
                  <a:srgbClr val="008000"/>
                </a:solidFill>
              </a:rPr>
              <a:t>করে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মৌল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আছে</a:t>
            </a:r>
            <a:r>
              <a:rPr lang="en-US" sz="2000" dirty="0" smtClean="0">
                <a:solidFill>
                  <a:srgbClr val="008000"/>
                </a:solidFill>
              </a:rPr>
              <a:t>। গ্রুপ-3 </a:t>
            </a:r>
            <a:r>
              <a:rPr lang="en-US" sz="2000" dirty="0" err="1" smtClean="0">
                <a:solidFill>
                  <a:srgbClr val="008000"/>
                </a:solidFill>
              </a:rPr>
              <a:t>তে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আছে</a:t>
            </a:r>
            <a:r>
              <a:rPr lang="en-US" sz="2000" dirty="0" smtClean="0">
                <a:solidFill>
                  <a:srgbClr val="008000"/>
                </a:solidFill>
              </a:rPr>
              <a:t> 15টি </a:t>
            </a:r>
            <a:r>
              <a:rPr lang="en-US" sz="2000" dirty="0" err="1" smtClean="0">
                <a:solidFill>
                  <a:srgbClr val="008000"/>
                </a:solidFill>
              </a:rPr>
              <a:t>মৌল</a:t>
            </a:r>
            <a:r>
              <a:rPr lang="en-US" sz="2000" dirty="0" smtClean="0">
                <a:solidFill>
                  <a:srgbClr val="008000"/>
                </a:solidFill>
              </a:rPr>
              <a:t>। </a:t>
            </a:r>
            <a:r>
              <a:rPr lang="en-US" sz="2000" dirty="0" err="1" smtClean="0">
                <a:solidFill>
                  <a:srgbClr val="008000"/>
                </a:solidFill>
              </a:rPr>
              <a:t>অবশিষ্ট</a:t>
            </a:r>
            <a:r>
              <a:rPr lang="en-US" sz="2000" dirty="0" smtClean="0">
                <a:solidFill>
                  <a:srgbClr val="008000"/>
                </a:solidFill>
              </a:rPr>
              <a:t> 17টি </a:t>
            </a:r>
            <a:r>
              <a:rPr lang="en-US" sz="2000" dirty="0" err="1" smtClean="0">
                <a:solidFill>
                  <a:srgbClr val="008000"/>
                </a:solidFill>
              </a:rPr>
              <a:t>মৌল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বাকি</a:t>
            </a:r>
            <a:r>
              <a:rPr lang="en-US" sz="2000" dirty="0" smtClean="0">
                <a:solidFill>
                  <a:srgbClr val="008000"/>
                </a:solidFill>
              </a:rPr>
              <a:t> 17টি </a:t>
            </a:r>
            <a:r>
              <a:rPr lang="en-US" sz="2000" dirty="0" err="1" smtClean="0">
                <a:solidFill>
                  <a:srgbClr val="008000"/>
                </a:solidFill>
              </a:rPr>
              <a:t>গ্রুপে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অবস্থান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করে</a:t>
            </a:r>
            <a:r>
              <a:rPr lang="en-US" sz="2000" dirty="0" smtClean="0">
                <a:solidFill>
                  <a:srgbClr val="008000"/>
                </a:solidFill>
              </a:rPr>
              <a:t>।</a:t>
            </a:r>
            <a:endParaRPr lang="en-US" sz="2000" dirty="0">
              <a:solidFill>
                <a:srgbClr val="00800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312460" y="495869"/>
            <a:ext cx="6172200" cy="10668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এক</a:t>
            </a:r>
            <a:r>
              <a:rPr lang="en-US" sz="3200" dirty="0" smtClean="0"/>
              <a:t> </a:t>
            </a:r>
            <a:r>
              <a:rPr lang="en-US" sz="3200" dirty="0" err="1" smtClean="0"/>
              <a:t>নজরে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পর্যায়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সারণির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বৈশিষ্ট্য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152400"/>
            <a:ext cx="7772400" cy="533400"/>
          </a:xfrm>
          <a:prstGeom prst="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68127"/>
              </p:ext>
            </p:extLst>
          </p:nvPr>
        </p:nvGraphicFramePr>
        <p:xfrm>
          <a:off x="266704" y="838200"/>
          <a:ext cx="8610591" cy="457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</a:tblGrid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64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Zn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Zr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64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Hf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743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Rf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Uut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Uup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Uus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Uuo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56846"/>
              </p:ext>
            </p:extLst>
          </p:nvPr>
        </p:nvGraphicFramePr>
        <p:xfrm>
          <a:off x="715370" y="5562600"/>
          <a:ext cx="7947168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903"/>
                <a:gridCol w="486213"/>
                <a:gridCol w="484593"/>
                <a:gridCol w="488915"/>
                <a:gridCol w="492156"/>
                <a:gridCol w="491076"/>
                <a:gridCol w="493777"/>
                <a:gridCol w="488374"/>
                <a:gridCol w="485133"/>
                <a:gridCol w="486213"/>
                <a:gridCol w="488374"/>
                <a:gridCol w="491076"/>
                <a:gridCol w="493777"/>
                <a:gridCol w="488915"/>
                <a:gridCol w="485673"/>
              </a:tblGrid>
              <a:tr h="47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Lanthanide Series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Eu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Tb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</a:tr>
              <a:tr h="47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Actinide Series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Bk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Cf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Fm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5">
              <a:lumMod val="60000"/>
              <a:lumOff val="40000"/>
            </a:schemeClr>
          </a:fgClr>
          <a:bgClr>
            <a:srgbClr val="0000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85800" y="381000"/>
            <a:ext cx="7543800" cy="17526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85800" y="2514600"/>
            <a:ext cx="7696200" cy="14478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পর্যায়-৩ 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81000" y="4572000"/>
            <a:ext cx="8305800" cy="1600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পর্যায়-৩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3914799"/>
      </p:ext>
    </p:extLst>
  </p:cSld>
  <p:clrMapOvr>
    <a:masterClrMapping/>
  </p:clrMapOvr>
  <p:transition>
    <p:zoom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5000" y="609600"/>
            <a:ext cx="5334000" cy="1600200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</a:rPr>
              <a:t>দলীয়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কাজ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47800" y="2743200"/>
            <a:ext cx="6858000" cy="35052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পর্যায়-5 এ </a:t>
            </a:r>
            <a:r>
              <a:rPr lang="en-US" sz="4000" dirty="0" err="1" smtClean="0">
                <a:solidFill>
                  <a:schemeClr val="tx1"/>
                </a:solidFill>
              </a:rPr>
              <a:t>অবস্থিত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মৌলগুলোর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তালিকাবদ্ধ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3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81099" y="4953000"/>
            <a:ext cx="7010400" cy="1857919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 smtClean="0">
                <a:solidFill>
                  <a:srgbClr val="000099"/>
                </a:solidFill>
                <a:latin typeface="NikoshBAN"/>
              </a:rPr>
              <a:t>এ </a:t>
            </a:r>
            <a:r>
              <a:rPr lang="en-US" sz="3600" dirty="0" err="1" smtClean="0">
                <a:solidFill>
                  <a:srgbClr val="000099"/>
                </a:solidFill>
                <a:latin typeface="NikoshBAN"/>
              </a:rPr>
              <a:t>আর</a:t>
            </a:r>
            <a:r>
              <a:rPr lang="en-US" sz="3600" dirty="0" smtClean="0">
                <a:solidFill>
                  <a:srgbClr val="000099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/>
              </a:rPr>
              <a:t>মোঃ</a:t>
            </a:r>
            <a:r>
              <a:rPr lang="en-US" sz="3600" dirty="0" smtClean="0">
                <a:solidFill>
                  <a:srgbClr val="000099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/>
              </a:rPr>
              <a:t>মেহেদী</a:t>
            </a:r>
            <a:r>
              <a:rPr lang="en-US" sz="3600" dirty="0" smtClean="0">
                <a:solidFill>
                  <a:srgbClr val="000099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/>
              </a:rPr>
              <a:t>মাসুম</a:t>
            </a:r>
            <a:r>
              <a:rPr lang="en-US" sz="3600" dirty="0" smtClean="0">
                <a:solidFill>
                  <a:srgbClr val="000099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NikoshBAN"/>
              </a:rPr>
              <a:t>চৌধুরী</a:t>
            </a:r>
            <a:endParaRPr lang="en-US" sz="4800" dirty="0">
              <a:solidFill>
                <a:srgbClr val="000099"/>
              </a:solidFill>
              <a:latin typeface="NikoshBAN"/>
            </a:endParaRPr>
          </a:p>
          <a:p>
            <a:r>
              <a:rPr lang="en-US" sz="2800" dirty="0" err="1" smtClean="0">
                <a:solidFill>
                  <a:srgbClr val="008000"/>
                </a:solidFill>
                <a:latin typeface="NikoshBAN"/>
              </a:rPr>
              <a:t>সহকারি</a:t>
            </a:r>
            <a:r>
              <a:rPr lang="en-US" sz="2800" dirty="0" smtClean="0">
                <a:solidFill>
                  <a:srgbClr val="008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NikoshBAN"/>
              </a:rPr>
              <a:t>শিক্ষক</a:t>
            </a:r>
            <a:endParaRPr lang="en-US" sz="2800" dirty="0">
              <a:solidFill>
                <a:srgbClr val="008000"/>
              </a:solidFill>
              <a:latin typeface="NikoshBAN"/>
            </a:endParaRPr>
          </a:p>
          <a:p>
            <a:r>
              <a:rPr lang="en-US" dirty="0" err="1" smtClean="0">
                <a:solidFill>
                  <a:srgbClr val="00B0F0"/>
                </a:solidFill>
                <a:latin typeface="NikoshBAN"/>
              </a:rPr>
              <a:t>সরকারি</a:t>
            </a:r>
            <a:r>
              <a:rPr lang="en-US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/>
              </a:rPr>
              <a:t>বালিকা</a:t>
            </a:r>
            <a:r>
              <a:rPr lang="en-US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/>
              </a:rPr>
              <a:t>উচ্চ</a:t>
            </a:r>
            <a:r>
              <a:rPr lang="en-US" dirty="0" smtClean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/>
              </a:rPr>
              <a:t>বিদ্যালয়</a:t>
            </a:r>
            <a:r>
              <a:rPr lang="en-US" dirty="0" smtClean="0">
                <a:solidFill>
                  <a:srgbClr val="00B0F0"/>
                </a:solidFill>
                <a:latin typeface="NikoshBAN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NikoshBAN"/>
              </a:rPr>
              <a:t>দিনাজপুর</a:t>
            </a:r>
            <a:r>
              <a:rPr lang="en-US" dirty="0" smtClean="0">
                <a:solidFill>
                  <a:srgbClr val="00B0F0"/>
                </a:solidFill>
                <a:latin typeface="NikoshBAN"/>
              </a:rPr>
              <a:t>।</a:t>
            </a:r>
            <a:endParaRPr lang="en-US" dirty="0">
              <a:solidFill>
                <a:srgbClr val="00B0F0"/>
              </a:solidFill>
              <a:latin typeface="NikoshBAN"/>
            </a:endParaRPr>
          </a:p>
        </p:txBody>
      </p:sp>
      <p:pic>
        <p:nvPicPr>
          <p:cNvPr id="2050" name="Picture 2" descr="C:\Users\user\Desktop\m\DSCN0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676400"/>
            <a:ext cx="5105401" cy="3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3099" y="2286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/>
              </a:rPr>
              <a:t>উপস্থাপনায়</a:t>
            </a:r>
            <a:endParaRPr lang="en-US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02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066800" y="381000"/>
            <a:ext cx="6705600" cy="2057400"/>
          </a:xfrm>
          <a:prstGeom prst="ribbon">
            <a:avLst>
              <a:gd name="adj1" fmla="val 21111"/>
              <a:gd name="adj2" fmla="val 62727"/>
            </a:avLst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1000" y="2895600"/>
            <a:ext cx="8229600" cy="3276600"/>
          </a:xfrm>
          <a:prstGeom prst="horizontalScroll">
            <a:avLst>
              <a:gd name="adj" fmla="val 173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65384_352909211470107_135008090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52400" y="228600"/>
            <a:ext cx="2286000" cy="6629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ধ</a:t>
            </a:r>
          </a:p>
          <a:p>
            <a:pPr algn="ctr"/>
            <a:r>
              <a:rPr lang="en-US" sz="9600" dirty="0" err="1" smtClean="0"/>
              <a:t>ন্য</a:t>
            </a:r>
            <a:endParaRPr lang="en-US" sz="9600" dirty="0" smtClean="0"/>
          </a:p>
          <a:p>
            <a:pPr algn="ctr"/>
            <a:r>
              <a:rPr lang="en-US" sz="9600" dirty="0" err="1" smtClean="0"/>
              <a:t>বা</a:t>
            </a:r>
            <a:endParaRPr lang="en-US" sz="9600" dirty="0" smtClean="0"/>
          </a:p>
          <a:p>
            <a:pPr algn="ctr"/>
            <a:r>
              <a:rPr lang="en-US" sz="9600" dirty="0" smtClean="0"/>
              <a:t>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948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85953"/>
            <a:ext cx="8153400" cy="2695575"/>
            <a:chOff x="533400" y="352425"/>
            <a:chExt cx="8153400" cy="2695575"/>
          </a:xfrm>
        </p:grpSpPr>
        <p:pic>
          <p:nvPicPr>
            <p:cNvPr id="2" name="Picture 1" descr="harmonic_drive_anim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52425"/>
              <a:ext cx="8153400" cy="269557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29000" y="1219200"/>
              <a:ext cx="252986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57200" y="3429000"/>
            <a:ext cx="8153400" cy="1033272"/>
          </a:xfrm>
          <a:prstGeom prst="horizontalScroll">
            <a:avLst>
              <a:gd name="adj" fmla="val 183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তা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4572000"/>
            <a:ext cx="8686800" cy="1033272"/>
          </a:xfrm>
          <a:prstGeom prst="horizontalScroll">
            <a:avLst>
              <a:gd name="adj" fmla="val 183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57200" y="5715000"/>
            <a:ext cx="8153400" cy="1033272"/>
          </a:xfrm>
          <a:prstGeom prst="horizontalScroll">
            <a:avLst>
              <a:gd name="adj" fmla="val 183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TWol2PtJY0oV24YalYCcps_7GTyeK6DeIC5DkUCccyFfKm04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844"/>
            <a:ext cx="3810000" cy="33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Callout 2"/>
          <p:cNvSpPr/>
          <p:nvPr/>
        </p:nvSpPr>
        <p:spPr>
          <a:xfrm>
            <a:off x="304800" y="72788"/>
            <a:ext cx="4800600" cy="3505200"/>
          </a:xfrm>
          <a:prstGeom prst="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</a:rPr>
              <a:t>ল্যাভয়সিয়ে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সর্বপ্রথম</a:t>
            </a:r>
            <a:r>
              <a:rPr lang="en-US" sz="2800" dirty="0" smtClean="0">
                <a:solidFill>
                  <a:srgbClr val="0000CC"/>
                </a:solidFill>
              </a:rPr>
              <a:t> ১৭৮৯ </a:t>
            </a:r>
            <a:r>
              <a:rPr lang="en-US" sz="2800" dirty="0" err="1" smtClean="0">
                <a:solidFill>
                  <a:srgbClr val="0000CC"/>
                </a:solidFill>
              </a:rPr>
              <a:t>সালে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ভৌত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অবস্থার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উপর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ভিত্তি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করে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মৌলসমূহকে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তিন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শ্রেণিতে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বিভক্ত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করেন</a:t>
            </a:r>
            <a:r>
              <a:rPr lang="en-US" sz="2800" dirty="0" smtClean="0">
                <a:solidFill>
                  <a:srgbClr val="0000CC"/>
                </a:solidFill>
              </a:rPr>
              <a:t>। </a:t>
            </a:r>
            <a:r>
              <a:rPr lang="en-US" sz="2800" dirty="0" err="1" smtClean="0">
                <a:solidFill>
                  <a:srgbClr val="0000CC"/>
                </a:solidFill>
              </a:rPr>
              <a:t>তিনি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মাত্র</a:t>
            </a:r>
            <a:r>
              <a:rPr lang="en-US" sz="2800" dirty="0" smtClean="0">
                <a:solidFill>
                  <a:srgbClr val="0000CC"/>
                </a:solidFill>
              </a:rPr>
              <a:t> ৩৩টি </a:t>
            </a:r>
            <a:r>
              <a:rPr lang="en-US" sz="2800" i="1" dirty="0" err="1" smtClean="0">
                <a:solidFill>
                  <a:srgbClr val="0000CC"/>
                </a:solidFill>
              </a:rPr>
              <a:t>মৌলের</a:t>
            </a:r>
            <a:r>
              <a:rPr lang="en-US" sz="2800" i="1" dirty="0" smtClean="0">
                <a:solidFill>
                  <a:srgbClr val="0000CC"/>
                </a:solidFill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</a:rPr>
              <a:t>ছক</a:t>
            </a:r>
            <a:r>
              <a:rPr lang="en-US" sz="2800" i="1" dirty="0" smtClean="0">
                <a:solidFill>
                  <a:srgbClr val="0000CC"/>
                </a:solidFill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</a:rPr>
              <a:t>তৈরি</a:t>
            </a:r>
            <a:r>
              <a:rPr lang="en-US" sz="2800" i="1" dirty="0" smtClean="0">
                <a:solidFill>
                  <a:srgbClr val="0000CC"/>
                </a:solidFill>
              </a:rPr>
              <a:t> </a:t>
            </a:r>
            <a:r>
              <a:rPr lang="en-US" sz="2800" i="1" dirty="0" err="1" smtClean="0">
                <a:solidFill>
                  <a:srgbClr val="0000CC"/>
                </a:solidFill>
              </a:rPr>
              <a:t>করেছিলেন</a:t>
            </a:r>
            <a:r>
              <a:rPr lang="en-US" sz="2800" i="1" dirty="0" smtClean="0">
                <a:solidFill>
                  <a:srgbClr val="0000CC"/>
                </a:solidFill>
              </a:rPr>
              <a:t>।</a:t>
            </a:r>
            <a:endParaRPr lang="en-US" sz="2800" i="1" dirty="0">
              <a:solidFill>
                <a:srgbClr val="0000CC"/>
              </a:solidFill>
            </a:endParaRPr>
          </a:p>
        </p:txBody>
      </p:sp>
      <p:pic>
        <p:nvPicPr>
          <p:cNvPr id="7172" name="Picture 4" descr="http://www.nndb.com/people/480/000103171/john-alexander-reina-newlands-1-siz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4750"/>
            <a:ext cx="3200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3581400" y="3577988"/>
            <a:ext cx="5334000" cy="32800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১৮৬৪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ইংরেজ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নিউল্যান্ড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মৌলকে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অনুযায়ী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অষ্টম</a:t>
            </a:r>
            <a:r>
              <a:rPr lang="en-US" sz="2400" dirty="0" smtClean="0"/>
              <a:t> </a:t>
            </a:r>
            <a:r>
              <a:rPr lang="en-US" sz="2400" dirty="0" err="1" smtClean="0"/>
              <a:t>মৌলসমূহের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ভৌত</a:t>
            </a:r>
            <a:r>
              <a:rPr lang="en-US" sz="2400" dirty="0" smtClean="0"/>
              <a:t> ও </a:t>
            </a:r>
            <a:r>
              <a:rPr lang="en-US" sz="2400" dirty="0" err="1" smtClean="0"/>
              <a:t>রাসায়নিক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9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219a2.medialib.glogster.com/media/81/8151d8902901435c170c1a25263ddfa2bbeea711206dea3ee9fee858d36106cb/mendeleev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276600"/>
            <a:ext cx="31877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ww.chemheritage.org/Images/Main-Images-250x290/Discover/Themes/Path-to-the-Periodic-Table/mendeleev4.jpg"/>
          <p:cNvSpPr>
            <a:spLocks noChangeAspect="1" noChangeArrowheads="1"/>
          </p:cNvSpPr>
          <p:nvPr/>
        </p:nvSpPr>
        <p:spPr bwMode="auto">
          <a:xfrm>
            <a:off x="155575" y="-151606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www.chemheritage.org/Images/Main-Images-250x290/Discover/Themes/Path-to-the-Periodic-Table/mendeleev4.jpg"/>
          <p:cNvSpPr>
            <a:spLocks noChangeAspect="1" noChangeArrowheads="1"/>
          </p:cNvSpPr>
          <p:nvPr/>
        </p:nvSpPr>
        <p:spPr bwMode="auto">
          <a:xfrm>
            <a:off x="307975" y="-136366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BDAAkGBwgHBgkIBwgKCgkLDRYPDQwMDRsUFRAWIB0iIiAdHx8kKDQsJCYxJx8fLT0tMTU3Ojo6Iys/RD84QzQ5Ojf/2wBDAQoKCg0MDRoPDxo3JR8lNzc3Nzc3Nzc3Nzc3Nzc3Nzc3Nzc3Nzc3Nzc3Nzc3Nzc3Nzc3Nzc3Nzc3Nzc3Nzc3Nzf/wAARCADwALkDASIAAhEBAxEB/8QAHAAAAgMBAQEBAAAAAAAAAAAABAUCAwYHAQAI/8QAORAAAQMDAwIFAQYFBAIDAAAAAQIDEQAEIQUSMUFRBhMiYXGBBxQykaHwFUJSsdEjweHxQ3IWU2L/xAAUAQEAAAAAAAAAAAAAAAAAAAAA/8QAFBEBAAAAAAAAAAAAAAAAAAAAAP/aAAwDAQACEQMRAD8A7aokRiok7sKCSOxr2QeD7VGMbQSPiglvAMY+K9KoEmBVBQgEx3k1UrYEkGTPUmg9ffJT6TjrS+5uShP4hPeKlcLCBAwKR37+FwSQBOKCVzfkJVPXiKT3N+oiSoD3oR99SzMkUC44YiZHvQF/e1FUFeepnAqBuSomV80tLsyeJ496g49/KcEDgUDQ3K+h69qgq7IEpVM96WecRwcj3qaVFWYx2igY/elbcKINXovVBQJUO/FKSoySIn4qwOKKeCKB83erCgErEe4pxZ3ylERyKx7LueSP1ptaXG2Bux7UGyt7pSkz0FHNvrJyRHxWdsrk7ik/FN2XCYg0DNKz1/KpJWT/ANVS2ZT1+atBMUEwsmpAmq0gzPSK9ExQWAmp1WJxU/zoKNoBjNfKAiDUiRNeEigrXgYoZxQPEx3olRAnBoO4UINABerTtMkQfes5fupgkU01F0p5PyDWYvXjJgQKAR9wlUAYn86CdXkbp/xVqnAJB596U6ldIQttCRuXymDAR03H/FAQJUuEkSe5o1q3a2gLKFr/AJtp49qXaaxc3UG2ZU4SclWAKY22n6mw+T93Kk/1pXx8UBC7dLbBdebZYYHK1GTWI1vxI8zcrRYO2xaGJbEkfWtN4h0nxFrjzdtbIDbIGZ7+55+gr6y+yZXpcvb7cuMpQIE0GPtfFV22QbhKXmx2ABHzWn0vVWtQSA2QCRj3py79l+npSEocWMQSeYqhHhFvQ5dtlFUDKTzQRR+LdJCo6HtRzDxJMyCaWJUolSciDweaIaWZHvQaW0uCFQTCq0Vm4CkExJrFWzqisGZFaTTnwAMzHOaDTMKMYFEIkjmZoG0cTAo1tSNsHp70FuYOc9K9AMZM1ADcRirPag+HPNT+tRESBmpfnQVqOeJqJPtFSOTValFPtQQdUQOOlLbpwBJJx29qKfXE8UnvncHP0IoE+pPHcQck+9Z28cn8JH+KZam6So5A+KSPq3CE9eaAda1AjMJ7VmtMJvtZcWtr7w6tUIz6U5/tFOr9zyrK4cONjSjP0pT4du0WZSNhNwsDahGSkdz2oOwaHp6LfT07kjzDyQIH0FOEsIS2EwMDpSTw3cOO2oLyjvGI7U995/Wg8DSU8AD4rwyAQP0qzcCME1S6DESKAd5yJiJnrSrUVoKVSJIGcUYtZDhBzmgb38JKgTmIoMjebUvxhKlnECotggyDioeJHChpxxtKdyIUBPUGpWzhdbDg5UkEgmgOs1GYzT7T3CAJPNZxlRGJ57dKdWDh3JSBPczQamzXJmekQelNmVCBMkRzzSXTlemT096cMKAgCaAtsekTn3qzFVoxEgzVg5oPYGKlA7V4Oa9mgoXzziqV8czVywJk0M8Y7j3oBLghPJ+aQam5OQuIxNNb1wQoiazOoumSnGeKBbeKmZIEfrSe4WFDEgcCi7twpEHvGKThsspcAWtzcrdKlcfFAJrBLmlXQJgJbJ+gzUvBtnFn9+uyT5qpShWB/wC3vFTba+9LLCoUHZQZMYP/AFTq20h12zbRYXLFwwkFLYAKCPcTzQP/AA/eAnaASVqJGf3gVq2lgpG4/ApLoumt2lmiEnzI2knn3o1x0IkpUPT3oGDr7bTRU4tKQOpMUsude0xlQSu9aC1dCsVn9W1dC3RaoZcu7hY/AgelA7qVwB+tcy1tnWbl9ajpSLUIWQABJUOZknIoOxtX7L61LaWlYRmQelLdb1e3s3nUXTiGkxIKlZ/KgPA2nuWumIF8kF51MqPseKyP2nac+fFrKnvUw80mBO3A5HscignrOu6dc2jzTD/rWlQQo96Y6WpX3G2WoZLSZB6YrEXzWoMtW1pdi2UwpwJR5QBVE4zW4ahtpDf4gEgATFAY2raM4HSKa2LglPakzZ4k9YplYqhW2TjEnE0Gt092YBEDv3p7aqwJSB9azelmBMTHHtT60JgUDNBx3qxOO1VIBgdBUhJ4oLOualioDkTVkUArgyZIiKEuDERV61iVCZjNAXTn9RIHaOaBbqC8EY96yuoOlMxmKe6lc4VODWVvnUqJAIie9Aved3FRJnIEK4oF92HNpjnIq+4WBuAMn4oByJIUekCR1oC9MUg37IJELUUR7mtjrzybCybdYtg9eFPlMJ3QEqOJPx/tXPVOq3AtgpWlQUI6EZmuhWdw14g0+2uG1Q82sFQidqhgz7UDvTE3P8KAuykv5koGJ61Qt0qHqJnPI5pnbLJa9UT1jilWqMrRuUkHafUCP5TQQUhpLHmNNgbskf1Gkf8ADHr+9QHtjbEyranP50wVekM7ihakpRJIEk/A+lXMPp8oPNyNwwmOtAShhDKg21gJiPis39p9gH9Ktr1P42CRMd6d6hqLlilCm7F+6dWIKWoO3HXtWV8ceK20aWiyVbw68iQgnI6ZoMlbIXdBs3bpVtVuj+ojj4FaVXlqhSFTME5rHMuXNw6yq3R/ptkJUqMHuK1zVul5Y8vBIhJHBgcfNBc0raopMkjimNqratJmMzFLAClxSVcpMT3oq3UrzB0PUnrQazTXEq2n1A9c1orVUESeM1jtNdVMgRntWm05XpG4/SaB+0rcOfzqxOeKEYWI+KIQfTHWguHAqyqkgARNWzQK3liAI/6pddOAJJIOaLuARMEyKU3rqgk5yKBNqLu6ZJrO3ZyTGOwpxqLhKldqRXQImgBdgpI9ooQkkH0SkDnuaveBicZmQOKGcVgwYPPFBSuAIE7gM4rQeDGLnzn3mdyUHCoPNZ90LR6h6hIwM1pvAqEovHw2rKjuUOh9wKDcWCnktKS4ZIPSrX0bm3Ac4kZqbU5mOvSvX5IIEwMGgzS7Zxx5TaVBCEgkkY7V6wVB8IEQnKZMfWmLYEOhST/TislrGuo07UH1rT6sIRmY9o+tA6unlWtutx9xIKN0nuOcVyG/cRe60S9vuFqUCl3f6lAHkfHatVrDN/rrUBTwSE7doPVXP79jSG78Cajb7XW1plHqIWo80BOjO27N396D3ltvQgpiAFcfl79K1jigXEOIIQsHBxnHGOa53pdnqN0pNqNwZQs7/TMknMd8/wB611oH7RKG1qb2trgqT6piB9KBlcgKuHHEgSckT1qxlQBgn1VC6USsKMHcMkcTUm1SMpz/AFUDW0VtcBgFQ6TyOtaWwckJn61k7QneCe0VpNPX6hA659qDRMqATIii21gCTS+3V6cZ+KObVjiaAltQIkxPYURQjZO4Hr0mi5+aBPcAZ60i1GRTu44Iz8ikmokZntzFBmr9aiVAiR80nfcJEg/TvTW+5UIjtSV/Bx9DQDOuZ645ihCkREZFEuwRBMdYFDKgjsr5/SggYEpMjrjt2rW+CG220qKtgcUoeW2k/h9yf9qyGEhZO5JHI71pPB77Vm5577m3zBtQlURJPT/eg6ERtQCSJPY1S+pagfKj3PappcQ8wnaZETQ+/wAoOJUqRG6gGSQhSiVYSZA7mszc6Obl5L7igHFrBiOCDJ/SaMfuCy6XysuuZCU/y/MUxs20ot0lRKjlUnmf2aAKxsF2iltJhe0hSCRET/fFGvoNw2vakbgnbKuo61Nx5OwY49MivWbhKVEQIGJNADYaWLEFEpIOdxEdeK8v7BlCipsDYuSU9j7UdeuhtKlGCCnANA6rdD7ikzE4BFBn7pwealEEEfi3HJP7ivkE75g/E0Kt5xxUvCHRzB5q9syARie9A0tFEqHf3NP7Aztx0rOWqoImO0VoLBQgGcxFBoWFEJEAR2o9hRBxxSy1I2pjrTBoHjNAWkkEYnNG0vBMiDkGmH1FAjeVIJNINSX7EdqeXEwSevFIr84243UGbvnFEqA5GJpPcGQROfYc05vUjecfJpLd3DLf4lAnsKARe8kggQelKNS1JNsryUIC3TgA9KJevirCE8gx3P0rKu3RRePOu/iAI2mcZ4oHanitoFSlKJJ3Y6jiqnLhY8koWTsO5AB4PFAW7x/htuFKMkSScYJzU2rhxaJTt2wNih1JxnvQb/wj4qRZNotNQWoNkgB2ZIngke1bS9W6hDiHIWhYlLqTiK4yoebarMQojIJ56Cul/ZjrJ1bw4i3fWFv2ZLK92SU/yn8qCC1oF1bqj0CQY4JjFWjUCFJSSpCiVciPoKO1LSMuLtIJUZLapifas4+3cJ9DrKkrRIBOeeINA5cuUlopJAcWZiqXHUhS2kEhIgpjmTSf7xBS4pK0qCYSB+sjvUUX4Tclx5U/zBI9v9qB7cOr/h5S9le+EYyRWd8Qaq02yzp/mttr/wDIpR/CP80m1/xeUqUUK2BIhCOScYJrA6hqD1++XnzkxjoP80HUmkjYjIWIBCh1oloHdnp/auXaV4gv9NhLbnmNf/WvI+natjo/i2xvFpbuSbdw49X4T9aDXW5mMj3zTywOARPTE0jZTuQNpkciOtOrBsAAq+AKDQ2mEJ3Y+aZsgkSSJpPapkpg4B700Z5B3RQGJAlJBHPAph+dL2wNyZVTH60GfuZAJHPsKQ6imJMxHtT66nIA59qyer3KN7rQVJRG757UGb1W7KUr2ykExkwTWWvSsrLgMkmFSMe1P9TbS4laVxGYyTmOaxtxdPW90pl5aSmQBIPI96DwrUw+SpwkTHI3AzmAKSa0tP3xRbkBUHnBp5qLex1tSTt3ELVII6zikOrgqdQsFRScZ6UDFpe6ys0c7k7VGq1rUhawSpETtAMyfnpVFq+ybNkOvJQUHarJkZNfXFzbyspfSoLBgpJn6+9Acta/uKQCrcshPpnBJg0y0XWnvDl8xqFone2lPlvtTHmo9h+oNJLJ1y7d8tsqKWkFYTPWOf33oyxWh+zUHiMf6YxJx3oO+6ff2uqaeze2biXbd1O5ChA+Z7VgPGvj+yt3F2WjNovX0SXXeW2wOYPU+/Fcyb1XVNOYuNJZunkWj6pcZQqN3wek9e9XuD78DaWTKbWyaAVcOKiT8n+woHX/AM9QW1KVZr83oAcT3/4pS14tecud162koUkpJbEFPuB/cVZoHhV/xNduvsK+72m8hKimTAxxSvxH4evfD9992vEjaqS06PwuJ9vfuKBY+6p1xS1GSozNVmYr0AzFeuJKFFKhBFBDrUkmvIIr4dqDX+FPF1zpZRb3QVcW3AE+pHx7V2LSLhm8t2nmDuQtM/SvzvalXmoiAeJrqH2aajcm5Xp6oU0gSJPHxQdZtUI2iROcUyQBAIIFK7VRlIIM9famTcKSQaAlrMR1pnFLGPSREz0pn+dAguOSRjFZLV29xcWoFMjp0rXXQwQPxGs3qyDEKBM5oMhdsgEhsA7sZrEeJbF59BeSqQ2owAeSMn61vr5gwdkjPeKzl415a0IcwVST6cdcz9KBBpro1PSXG1kecykglXPyPpSnUWW1MO7Co7XMLUrBEdOtHMD+G65IILVygpOMfuaj5CyL9ttKlBEHiIzmPegB0KwTc3JU8g+WEKIMdR7VHU7VH3otttwSYTA5/wCKe6CwG2HlrEOFEyOg/YmhfLKrtbri1JIMJG3ABPqj3/5oKLNtthBbbUNvU8yRUrZssXLqgr0LE7TJj2+aubtN772QlQ9W05HI/c1ftKXCQD5vdcwkgYNAn1lkoWi4TiFFOJkR71S0i91a4YtWQpx10hKEDqe5/wA051ayU6xvbVulsqOck88dK6l9n3hHT9I09m+bWm6urloLL8YCSJhI7d+poGPhbQm9G0q3tgkBYQN5HVUZ/WmGp6Vaaiz5V7bNPtxBS4maZFJHFRUCpJ6kUHGPtA8DWmi2h1DTlOJbUvaWVZCTzg1iNUawy8Ena4gKmPzrt/2ltBzws8SMJcSozXG1tG40RtQklpZSuOgnFAmCCswBUCkhUEUbZNhbpQAd204r25t1eXO0jZEY5oKrNJU41EZVFbvwo+5ba9aK/wDHgLAx7VidLzeNJExvBrcWKSXQpmFLJnd8cUHbrUQkECjmh7Zpdo7hfsGHDnc2Pzpo1gQOaC9tJxyDimGPegUEkhVHUCe6TJyB9aTX7JUlUjJHNP7hOTEmRS+5R6Ygn60GOvLQDdt9McSOTWb1JpaXjtQpST1nmt1fsK24b3E9Bispq22wT5zpXI4Sjk9gBQc58VNI2odZSttSHMAnA5zU9HBu7K+uVwS84lIkYJCc/wB6c+JEKuNNd81pKHBB/DzH9qA8JBD1ipogjYsqjgE0BNjYbdLdKUneshGT+IxQt7ZqyptJbSgymcwfathb2Qbs2dw67oCpmTxSu608QrcUg/iIjr80Gas/LuEJJQErVPHQjpH6/nRAbCCiZISJUQqQsR171UpldlqjQOG3DBUTgHgK/wBvrTwWqxKSkbljgciOKBUhowVq9RgQTifYj9/rW8+yjU1u2lzpb7id1kZbRtg7FT1nIBxWXFiIKFIBByTP4fYfvtVVjdK8NeJNP1ImGnD5VwBj/TVH9sH6UHbNoV8dKiUgCO2eKsa9SQUqBBzPQ18oZnigzPjlpT/hi7SgAnBzXHvDTKX7bUbVSfUCFDp+812rxmFfwJ/aIKiAIrkPh5ryPEbrC1Da+2pB/wDYZoM6zZ7b1SCFTMD/AJpneWbq7BYeQlDqUnByCB1ppeaUljU1AiOtHXtipywW2kDzHEbRnmaDB29s6i7ZDUpKsBRFbvTwlhKWUZXEEzn5pMdPcZUx5yehQrP4TWj0yzRbqTuO49z1oOi+DFrc00NuTLZjnp0rUMjpMGsl4PO1TqVYCwCBWwaR6Qe9BchJ3CCaNoRvBzReaAN1IGAYnr9KEdbyJyPajlQc+3Wh3spMHaTigVPsbvUDx9YpBqVg0tS31IClkRJHFasoCUgAQP70uv7dCm1EqMjig5v4htfMtVpS2QIniB9KzvgZgeVfKI9YUAM4rda4kFtxBWCEmBP+1ZvwNab7+6bPCnsDoaDWKtNlq0gJ3AJAxS+5s0uJkNxHQjite/bJ2ADpjmgXbVGQABiOeD3oOf6tpiHWx5qfTO3jHxRekNetNuV7ikEoURyO30rQ3dj5iEztKQfwzNUWth6pSqFgymRx9KAR6xKOEwARG3rSXxHpYuNJUEkymVwRW9RbShK0gBSeU8xQupWAct1oU2IKY9yCc0Hv2bar/EfDjTb7m64tIaWSeU/yn8sfStYopJya5d4PdOh6280sbWVK8tY9icH6Gupc5GcYoE3ioo/g7gXJG4YHWuSJZ8nVUXRTlLwInt1/Q11nxQQLJAVElUkk1g3LLzFKJSIJIHvNAX4i08EsXSJAUnINC2zYfeShsj0DdNaq0ZRf6E2Qd6kp59xilNhbBN24CgghOMUCnV9OhCiYjcFgTTXSbRN1aylA3JEz7dqY6rYhdsFARHJjpVnh821uypYK1KUCnYUxH0oGOhoDNwzB2yc46VsGwCmJjFZywbwFQMHAjNaNhSVICokkUFoEKA54oqh0wFTGcTV9AvWCk8n9iqySAZ4o1xAUfnmh1tgYHHtQDE4AzQlyJTzt6k0f5MDjih1tSrIxQYfxI0W3AVTtVSv7PLbfrl2qODuzmtd4ns5tNwAO08EUu8AWAQq+uymNyghJH5mg07jQVIJg8YoV1iJMDuMcUwUj3IqtxvBMkT2oFi7ckGDCz3/eaETbhpQCVH85696auNkp/CSn5oUW4UYCSCckdqCpKS2EuqgT+L/NSuGzsKifR0mjFsbmYMwRBBPNAWFwl9JtH1pNw3Jg8lMwD79qDG6+RZ6sXWwEpdTx7+9bTwjei+0RhycplGTnBisv43skhlFwtsQlUHbQvhIXLAdNrcqUkKyhBxnvQaLxTekvobaZU6QYhJA/X4pNctqSymUgPup9CD/KO5oy8vrW0JSpQfuT/IDIHzQH3txQU66fMdX1SPyA7Cg0HhFBZs12hghKpHwa8fszbaoraj0ryDQ/ho3Kb7zHUlLbidsH9K0upWpebStIG5HPxQCKYDtuUx0nJpdZWimXYUBExin1qg7AAR9K+XbEvAlIg0Flo2ABgimjChATHXvQrLcZ/KimW1BQUk/SgJQMRFX1UmR1q2gqXHXmoLTOatIr6JFAPsJ6YodxB3RFHGADVKkDbG6gSaw15lm4kzxHFV+GLT7rozSThS5WR7mj71nc0pPt+deaU3OntASSkR+tBYUg9KipIIxV5T3rzYQIKee1BR5WBzxUPJTzEE89zRwSCjIAqKkYIEUAa207ZJI96yKUhHidh1TqUHyymAeQTxW1WmEkVlF6OXtfQ4hf+mkhxU8z2oJeKLQXGmObBPX4IrG2HmJKWZcSx/MlowTXUHLXzi80fwrTWWa0ZCC4HAsFtWQOo70GeYsgHSVCROMU609i3bWCI3f/AK4pwzozBaJS4ojkGpHRGlFMLIVMmBQVKZUtYW2oAoIMitClKVo6qkdqTjSnWySl3cD0PSm1g2tDISsEKTgwaCTbIbISOKvWzO1WMVaWx6APir9mJP0oBoiAIolsGccVBSZMzNWpwMmfegnVlVAR1q2gh1r4jmvYzNfRFBAp71EpBTVsVHbFAJcNgsmRkCqdORtt9pgAE9aIuVEoKUjBxzXlmzta46k0ESnkAiKklPHSBV+zJwK+2ccD4oKoPcHvX0AkQenarSiTivACkcCgGcSAnByBQNuzN84qOgBpqtBKTihrdBDziiBBNB6lqZJBAml7zITdTt6wR0M05DY+frQLtuV3BUP70HgaSEBKEhIjAFeeUJkQDNEhsp/EOlebASegoB/LERwast0gOdau8kDBH61JLY3BWB9aC0gGPapY6GvAmfipBIBgAfNBWU7s7jXoSJAk142VlxYcACQfTVsY/wCaD72EVPFQSB0FTm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38500"/>
            <a:ext cx="3733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unched Tape 7"/>
          <p:cNvSpPr/>
          <p:nvPr/>
        </p:nvSpPr>
        <p:spPr>
          <a:xfrm>
            <a:off x="736600" y="381000"/>
            <a:ext cx="7543800" cy="24384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১৮৬৯ </a:t>
            </a:r>
            <a:r>
              <a:rPr lang="en-US" sz="2000" dirty="0" err="1" smtClean="0">
                <a:solidFill>
                  <a:srgbClr val="0000CC"/>
                </a:solidFill>
              </a:rPr>
              <a:t>সালে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রুশ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বিজ্ঞানী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ম্যান্ডেলিফ</a:t>
            </a:r>
            <a:r>
              <a:rPr lang="en-US" sz="2000" dirty="0" smtClean="0">
                <a:solidFill>
                  <a:srgbClr val="0000CC"/>
                </a:solidFill>
              </a:rPr>
              <a:t> ও </a:t>
            </a:r>
            <a:r>
              <a:rPr lang="en-US" sz="2000" dirty="0" err="1" smtClean="0">
                <a:solidFill>
                  <a:srgbClr val="0000CC"/>
                </a:solidFill>
              </a:rPr>
              <a:t>জার্মান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বিজ্ঞানী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লুথার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মেয়ার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পৃথক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পৃথকভাবে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একই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ধর্মবিশিষ্ট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বিভিন্ন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মৌলকে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সমশ্রেণিভুক্ত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করার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প্রয়াসে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মৌলসমুহের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একটি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তালিকা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প্রকাশ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করেন</a:t>
            </a:r>
            <a:r>
              <a:rPr lang="en-US" sz="2000" dirty="0" smtClean="0">
                <a:solidFill>
                  <a:srgbClr val="0000CC"/>
                </a:solidFill>
              </a:rPr>
              <a:t>। </a:t>
            </a:r>
            <a:r>
              <a:rPr lang="en-US" sz="2000" dirty="0" err="1" smtClean="0">
                <a:solidFill>
                  <a:srgbClr val="0000CC"/>
                </a:solidFill>
              </a:rPr>
              <a:t>যা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রসায়ন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বিজ্ঞানে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’</a:t>
            </a:r>
            <a:r>
              <a:rPr lang="en-US" sz="2000" dirty="0" err="1" smtClean="0">
                <a:solidFill>
                  <a:srgbClr val="C00000"/>
                </a:solidFill>
              </a:rPr>
              <a:t>পর্যায়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সারণী</a:t>
            </a:r>
            <a:r>
              <a:rPr lang="en-US" sz="2000" dirty="0" smtClean="0">
                <a:solidFill>
                  <a:srgbClr val="C00000"/>
                </a:solidFill>
              </a:rPr>
              <a:t>’ </a:t>
            </a:r>
            <a:r>
              <a:rPr lang="en-US" sz="2000" dirty="0" err="1" smtClean="0">
                <a:solidFill>
                  <a:srgbClr val="0000CC"/>
                </a:solidFill>
              </a:rPr>
              <a:t>নামে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খ্যাত</a:t>
            </a:r>
            <a:r>
              <a:rPr lang="en-US" sz="2000" dirty="0" smtClean="0">
                <a:solidFill>
                  <a:srgbClr val="0000CC"/>
                </a:solidFill>
              </a:rPr>
              <a:t>।</a:t>
            </a:r>
            <a:endParaRPr 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43000" y="228600"/>
            <a:ext cx="7467600" cy="1676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২০১২ </a:t>
            </a:r>
            <a:r>
              <a:rPr lang="en-US" sz="2000" dirty="0" err="1" smtClean="0"/>
              <a:t>সাল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পর্যন্ত</a:t>
            </a:r>
            <a:r>
              <a:rPr lang="en-US" sz="2000" dirty="0" smtClean="0"/>
              <a:t> ১১৮ </a:t>
            </a:r>
            <a:r>
              <a:rPr lang="en-US" sz="2000" dirty="0" err="1" smtClean="0"/>
              <a:t>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মৌল</a:t>
            </a:r>
            <a:r>
              <a:rPr lang="en-US" sz="2000" dirty="0" smtClean="0"/>
              <a:t> </a:t>
            </a:r>
            <a:r>
              <a:rPr lang="en-US" sz="2000" dirty="0" err="1" smtClean="0"/>
              <a:t>শনাক্ত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হযেছে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 ’</a:t>
            </a:r>
            <a:r>
              <a:rPr lang="en-US" sz="2000" dirty="0" err="1" smtClean="0"/>
              <a:t>আন্তর্জাতিক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রসায়ন</a:t>
            </a:r>
            <a:r>
              <a:rPr lang="en-US" sz="2000" dirty="0" smtClean="0"/>
              <a:t> ও </a:t>
            </a:r>
            <a:r>
              <a:rPr lang="en-US" sz="2000" dirty="0" err="1" smtClean="0"/>
              <a:t>ফলিত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রসায়ন</a:t>
            </a:r>
            <a:r>
              <a:rPr lang="en-US" sz="2000" dirty="0" smtClean="0"/>
              <a:t>  </a:t>
            </a:r>
            <a:r>
              <a:rPr lang="en-US" sz="2000" dirty="0" err="1" smtClean="0"/>
              <a:t>সংস্থা</a:t>
            </a:r>
            <a:r>
              <a:rPr lang="en-US" sz="2000" dirty="0" smtClean="0"/>
              <a:t> ’ ( International Union </a:t>
            </a:r>
            <a:r>
              <a:rPr lang="en-US" sz="2000" dirty="0"/>
              <a:t>of </a:t>
            </a:r>
            <a:r>
              <a:rPr lang="en-US" sz="2000" dirty="0" smtClean="0"/>
              <a:t>Pure and Applied Chemistry  </a:t>
            </a:r>
            <a:r>
              <a:rPr lang="en-US" sz="2000" dirty="0" err="1" smtClean="0"/>
              <a:t>সংক্ষেপে</a:t>
            </a:r>
            <a:r>
              <a:rPr lang="en-US" sz="2000" dirty="0" smtClean="0"/>
              <a:t>  IUPAC ) ১১৪ </a:t>
            </a:r>
            <a:r>
              <a:rPr lang="en-US" sz="2000" dirty="0" err="1" smtClean="0"/>
              <a:t>টিকে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স্বীকৃতি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দিয়েছে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44600" y="2362199"/>
            <a:ext cx="731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স্বীকৃত</a:t>
            </a:r>
            <a:r>
              <a:rPr lang="en-US" sz="2400" dirty="0" smtClean="0">
                <a:solidFill>
                  <a:srgbClr val="FF0000"/>
                </a:solidFill>
              </a:rPr>
              <a:t> ১১৪ </a:t>
            </a:r>
            <a:r>
              <a:rPr lang="en-US" sz="2400" dirty="0" err="1" smtClean="0">
                <a:solidFill>
                  <a:srgbClr val="FF0000"/>
                </a:solidFill>
              </a:rPr>
              <a:t>টি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মৌলের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2400" dirty="0" smtClean="0">
                <a:solidFill>
                  <a:srgbClr val="FF0000"/>
                </a:solidFill>
              </a:rPr>
              <a:t> ১১২ </a:t>
            </a:r>
            <a:r>
              <a:rPr lang="en-US" sz="2400" dirty="0" err="1" smtClean="0">
                <a:solidFill>
                  <a:srgbClr val="FF0000"/>
                </a:solidFill>
              </a:rPr>
              <a:t>টির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নামকরণ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হয়েছে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৯৮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মৌল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বাকিগুলো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পরীক্ষাগারে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সম্ভব</a:t>
            </a:r>
            <a:r>
              <a:rPr lang="en-US" sz="2400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7030A0"/>
                </a:solidFill>
              </a:rPr>
              <a:t>প্রকৃতিতে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প্রাপ্ত</a:t>
            </a:r>
            <a:r>
              <a:rPr lang="en-US" sz="2400" dirty="0" smtClean="0">
                <a:solidFill>
                  <a:srgbClr val="7030A0"/>
                </a:solidFill>
              </a:rPr>
              <a:t> ৯৮ </a:t>
            </a:r>
            <a:r>
              <a:rPr lang="en-US" sz="2400" dirty="0" err="1" smtClean="0">
                <a:solidFill>
                  <a:srgbClr val="7030A0"/>
                </a:solidFill>
              </a:rPr>
              <a:t>টির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মধ্যে</a:t>
            </a:r>
            <a:r>
              <a:rPr lang="en-US" sz="2400" dirty="0" smtClean="0">
                <a:solidFill>
                  <a:srgbClr val="7030A0"/>
                </a:solidFill>
              </a:rPr>
              <a:t> ৮৪ </a:t>
            </a:r>
            <a:r>
              <a:rPr lang="en-US" sz="2400" dirty="0" err="1" smtClean="0">
                <a:solidFill>
                  <a:srgbClr val="7030A0"/>
                </a:solidFill>
              </a:rPr>
              <a:t>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মৌলকে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প্রাথমিক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মৌল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</a:rPr>
              <a:t>বাকি</a:t>
            </a:r>
            <a:r>
              <a:rPr lang="en-US" sz="2400" dirty="0" smtClean="0">
                <a:solidFill>
                  <a:srgbClr val="7030A0"/>
                </a:solidFill>
              </a:rPr>
              <a:t> ১৪ </a:t>
            </a:r>
            <a:r>
              <a:rPr lang="en-US" sz="2400" dirty="0" err="1" smtClean="0">
                <a:solidFill>
                  <a:srgbClr val="7030A0"/>
                </a:solidFill>
              </a:rPr>
              <a:t>টি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মৌল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তেজস্ক্রিয়তার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মাধ্যমে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উৎপন্ন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হয়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ল্যাভয়সিয়ে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মাত্র</a:t>
            </a:r>
            <a:r>
              <a:rPr lang="en-US" sz="2400" dirty="0">
                <a:solidFill>
                  <a:srgbClr val="FF0000"/>
                </a:solidFill>
              </a:rPr>
              <a:t> ৩৩টি </a:t>
            </a:r>
            <a:r>
              <a:rPr lang="en-US" sz="2400" dirty="0" err="1">
                <a:solidFill>
                  <a:srgbClr val="FF0000"/>
                </a:solidFill>
              </a:rPr>
              <a:t>মৌলের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ছক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তৈরি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করেছিলেন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/>
              <a:t>ম্যান্ডেলিফ</a:t>
            </a:r>
            <a:r>
              <a:rPr lang="en-US" sz="2400" dirty="0" smtClean="0"/>
              <a:t> ৬৭টি </a:t>
            </a:r>
            <a:r>
              <a:rPr lang="en-US" sz="2400" dirty="0" err="1" smtClean="0"/>
              <a:t>মৌল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সারণি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প্রবর্তন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৬৩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মৌল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আবিষ্কৃত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হয়েছিল</a:t>
            </a:r>
            <a:r>
              <a:rPr lang="en-US" sz="2400" dirty="0" smtClean="0"/>
              <a:t>, </a:t>
            </a:r>
            <a:r>
              <a:rPr lang="en-US" sz="2400" dirty="0" err="1" smtClean="0"/>
              <a:t>বাকি</a:t>
            </a:r>
            <a:r>
              <a:rPr lang="en-US" sz="2400" dirty="0" smtClean="0"/>
              <a:t> ৪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আবিষ্ক্রত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হয়েছিল</a:t>
            </a:r>
            <a:r>
              <a:rPr lang="en-US" sz="2400" dirty="0" smtClean="0"/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১৯০০ </a:t>
            </a:r>
            <a:r>
              <a:rPr lang="en-US" sz="2400" dirty="0" err="1" smtClean="0">
                <a:solidFill>
                  <a:srgbClr val="000099"/>
                </a:solidFill>
              </a:rPr>
              <a:t>সালে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আরও</a:t>
            </a:r>
            <a:r>
              <a:rPr lang="en-US" sz="2400" dirty="0" smtClean="0">
                <a:solidFill>
                  <a:srgbClr val="000099"/>
                </a:solidFill>
              </a:rPr>
              <a:t> ৩০ </a:t>
            </a:r>
            <a:r>
              <a:rPr lang="en-US" sz="2400" dirty="0" err="1" smtClean="0">
                <a:solidFill>
                  <a:srgbClr val="000099"/>
                </a:solidFill>
              </a:rPr>
              <a:t>টি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মৌল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পর্যায়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সারণিতে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যুক্ত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</a:rPr>
              <a:t>হয়েছে</a:t>
            </a:r>
            <a:r>
              <a:rPr lang="en-US" sz="2400" dirty="0" smtClean="0">
                <a:solidFill>
                  <a:srgbClr val="000099"/>
                </a:solidFill>
              </a:rPr>
              <a:t>।</a:t>
            </a:r>
            <a:endParaRPr lang="en-US" sz="2400" dirty="0">
              <a:solidFill>
                <a:srgbClr val="000099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90025"/>
      </p:ext>
    </p:extLst>
  </p:cSld>
  <p:clrMapOvr>
    <a:masterClrMapping/>
  </p:clrMapOvr>
  <p:transition spd="slow">
    <p:push dir="u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685800" y="152400"/>
            <a:ext cx="7772400" cy="533400"/>
          </a:xfrm>
          <a:prstGeom prst="ribb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01016"/>
              </p:ext>
            </p:extLst>
          </p:nvPr>
        </p:nvGraphicFramePr>
        <p:xfrm>
          <a:off x="266704" y="838200"/>
          <a:ext cx="8610591" cy="457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  <a:gridCol w="453189"/>
              </a:tblGrid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64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Zn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Ge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39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Zr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564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Hf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W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Os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Po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At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  <a:tr h="743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Ac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Rf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Rg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Cn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Uut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Uup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Uus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Uuo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15" marR="57115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29826"/>
              </p:ext>
            </p:extLst>
          </p:nvPr>
        </p:nvGraphicFramePr>
        <p:xfrm>
          <a:off x="715370" y="5562600"/>
          <a:ext cx="7947168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903"/>
                <a:gridCol w="486213"/>
                <a:gridCol w="484593"/>
                <a:gridCol w="488915"/>
                <a:gridCol w="492156"/>
                <a:gridCol w="491076"/>
                <a:gridCol w="493777"/>
                <a:gridCol w="488374"/>
                <a:gridCol w="485133"/>
                <a:gridCol w="486213"/>
                <a:gridCol w="488374"/>
                <a:gridCol w="491076"/>
                <a:gridCol w="493777"/>
                <a:gridCol w="488915"/>
                <a:gridCol w="485673"/>
              </a:tblGrid>
              <a:tr h="47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Lanthanide Series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Eu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Tb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</a:tr>
              <a:tr h="477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Actinide Series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Bk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Cf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Fm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46" marR="583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1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40000"/>
              <a:lumOff val="60000"/>
            </a:schemeClr>
          </a:fgClr>
          <a:bgClr>
            <a:schemeClr val="bg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 err="1" smtClean="0">
                <a:solidFill>
                  <a:srgbClr val="C00000"/>
                </a:solidFill>
              </a:rPr>
              <a:t>পর্যায়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সারণিতে</a:t>
            </a:r>
            <a:r>
              <a:rPr lang="en-US" sz="3600" dirty="0">
                <a:solidFill>
                  <a:srgbClr val="C00000"/>
                </a:solidFill>
              </a:rPr>
              <a:t> ৭টি </a:t>
            </a:r>
            <a:r>
              <a:rPr lang="en-US" sz="3600" dirty="0" err="1">
                <a:solidFill>
                  <a:srgbClr val="C00000"/>
                </a:solidFill>
              </a:rPr>
              <a:t>পর্যায়</a:t>
            </a:r>
            <a:r>
              <a:rPr lang="en-US" sz="3600" dirty="0">
                <a:solidFill>
                  <a:srgbClr val="C00000"/>
                </a:solidFill>
              </a:rPr>
              <a:t> ও ১৮টি </a:t>
            </a:r>
            <a:r>
              <a:rPr lang="en-US" sz="3600" dirty="0" err="1">
                <a:solidFill>
                  <a:srgbClr val="C00000"/>
                </a:solidFill>
              </a:rPr>
              <a:t>গ্রুপ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আছে</a:t>
            </a:r>
            <a:r>
              <a:rPr lang="en-US" sz="3600" dirty="0">
                <a:solidFill>
                  <a:srgbClr val="C00000"/>
                </a:solidFill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rot="21418230">
            <a:off x="1981200" y="838200"/>
            <a:ext cx="6019800" cy="15240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পর্যায়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সারণির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endParaRPr lang="en-US" sz="2400" dirty="0"/>
          </a:p>
        </p:txBody>
      </p:sp>
      <p:sp>
        <p:nvSpPr>
          <p:cNvPr id="9" name="Flowchart: Punched Tape 8"/>
          <p:cNvSpPr/>
          <p:nvPr/>
        </p:nvSpPr>
        <p:spPr>
          <a:xfrm>
            <a:off x="762000" y="2819400"/>
            <a:ext cx="7772400" cy="2667000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 err="1">
                <a:solidFill>
                  <a:srgbClr val="FF0000"/>
                </a:solidFill>
              </a:rPr>
              <a:t>প্রতিটি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পর্যায়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বাম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দিক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থেকে</a:t>
            </a:r>
            <a:r>
              <a:rPr lang="en-US" sz="3600" dirty="0">
                <a:solidFill>
                  <a:srgbClr val="FF0000"/>
                </a:solidFill>
              </a:rPr>
              <a:t> গ্রুপ-1 </a:t>
            </a:r>
            <a:r>
              <a:rPr lang="en-US" sz="3600" dirty="0" err="1">
                <a:solidFill>
                  <a:srgbClr val="FF0000"/>
                </a:solidFill>
              </a:rPr>
              <a:t>হিসেবে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শুরু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করে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গ্রুপ-18 </a:t>
            </a:r>
            <a:r>
              <a:rPr lang="en-US" sz="3600" dirty="0" err="1">
                <a:solidFill>
                  <a:srgbClr val="FF0000"/>
                </a:solidFill>
              </a:rPr>
              <a:t>পর্যন্ত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বিস্তৃত</a:t>
            </a:r>
            <a:r>
              <a:rPr lang="en-US" sz="3600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505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296</TotalTime>
  <Words>1119</Words>
  <Application>Microsoft Office PowerPoint</Application>
  <PresentationFormat>On-screen Show (4:3)</PresentationFormat>
  <Paragraphs>659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Mahady</dc:creator>
  <cp:lastModifiedBy>Mahady</cp:lastModifiedBy>
  <cp:revision>31</cp:revision>
  <dcterms:created xsi:type="dcterms:W3CDTF">2013-03-30T06:19:47Z</dcterms:created>
  <dcterms:modified xsi:type="dcterms:W3CDTF">2013-06-09T09:39:46Z</dcterms:modified>
</cp:coreProperties>
</file>